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5" r:id="rId5"/>
    <p:sldId id="266" r:id="rId6"/>
    <p:sldId id="258" r:id="rId7"/>
    <p:sldId id="259" r:id="rId8"/>
    <p:sldId id="267" r:id="rId9"/>
    <p:sldId id="260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22B56-7367-4D03-A7F0-9D07AAC3E675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0FFB720-6196-4891-8720-9677022468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22B56-7367-4D03-A7F0-9D07AAC3E675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FB720-6196-4891-8720-967702246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22B56-7367-4D03-A7F0-9D07AAC3E675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FB720-6196-4891-8720-967702246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22B56-7367-4D03-A7F0-9D07AAC3E675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FB720-6196-4891-8720-9677022468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22B56-7367-4D03-A7F0-9D07AAC3E675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0FFB720-6196-4891-8720-967702246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22B56-7367-4D03-A7F0-9D07AAC3E675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FB720-6196-4891-8720-9677022468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22B56-7367-4D03-A7F0-9D07AAC3E675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FB720-6196-4891-8720-9677022468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22B56-7367-4D03-A7F0-9D07AAC3E675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FB720-6196-4891-8720-967702246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22B56-7367-4D03-A7F0-9D07AAC3E675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FB720-6196-4891-8720-967702246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22B56-7367-4D03-A7F0-9D07AAC3E675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FB720-6196-4891-8720-9677022468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22B56-7367-4D03-A7F0-9D07AAC3E675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0FFB720-6196-4891-8720-9677022468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8022B56-7367-4D03-A7F0-9D07AAC3E675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0FFB720-6196-4891-8720-967702246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Subject Verb Agreement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3200" dirty="0" smtClean="0"/>
              <a:t>Next, the strands of noodles (is, are) separated and dusted with flour to prevent sticking.</a:t>
            </a:r>
          </a:p>
          <a:p>
            <a:pPr lvl="1"/>
            <a:r>
              <a:rPr lang="en-US" sz="3200" b="1" dirty="0" smtClean="0"/>
              <a:t>ARE</a:t>
            </a:r>
          </a:p>
          <a:p>
            <a:pPr lvl="0"/>
            <a:r>
              <a:rPr lang="en-US" sz="3200" dirty="0" smtClean="0"/>
              <a:t>After the noodles have dried a little, they (go, goes) into boiling water or broth to cook.</a:t>
            </a:r>
          </a:p>
          <a:p>
            <a:pPr lvl="1"/>
            <a:r>
              <a:rPr lang="en-US" sz="3200" b="1" dirty="0" smtClean="0"/>
              <a:t>GO</a:t>
            </a:r>
          </a:p>
          <a:p>
            <a:pPr lvl="0"/>
            <a:r>
              <a:rPr lang="en-US" sz="3200" dirty="0" smtClean="0"/>
              <a:t>The Japanese (enjoy, enjoys) noodles made from either wheat flour, or buckwheat flour.</a:t>
            </a:r>
          </a:p>
          <a:p>
            <a:pPr lvl="1"/>
            <a:r>
              <a:rPr lang="en-US" sz="3200" b="1" dirty="0" smtClean="0"/>
              <a:t>ENJOY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/>
              <a:t>A dish of cooked noodles mixed with sauce, broth, fish, or vegetables (makes, make) a popular lunch.</a:t>
            </a:r>
          </a:p>
          <a:p>
            <a:pPr lvl="1"/>
            <a:r>
              <a:rPr lang="en-US" sz="2800" b="1" dirty="0" smtClean="0"/>
              <a:t>MAKES</a:t>
            </a:r>
          </a:p>
          <a:p>
            <a:pPr lvl="0"/>
            <a:r>
              <a:rPr lang="en-US" sz="2800" dirty="0" smtClean="0"/>
              <a:t>Noodle shops all over Japan (serves, serve) a variety of noodle dishes.</a:t>
            </a:r>
          </a:p>
          <a:p>
            <a:pPr lvl="1"/>
            <a:r>
              <a:rPr lang="en-US" sz="2800" b="1" dirty="0" smtClean="0"/>
              <a:t>SERVE</a:t>
            </a:r>
          </a:p>
          <a:p>
            <a:pPr lvl="0"/>
            <a:r>
              <a:rPr lang="en-US" sz="2800" dirty="0" smtClean="0"/>
              <a:t>These shops often (resemble, resembles) fast-food restaurants in the United States.</a:t>
            </a:r>
          </a:p>
          <a:p>
            <a:pPr lvl="1"/>
            <a:r>
              <a:rPr lang="en-US" sz="2800" b="1" smtClean="0"/>
              <a:t>RESEMBLE</a:t>
            </a:r>
            <a:endParaRPr lang="en-US" sz="2800" b="1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 the subject and choose the correct verb.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heaping basket of turnip greens (was, were) sitting on the counter.</a:t>
            </a:r>
          </a:p>
          <a:p>
            <a:pPr lvl="1"/>
            <a:r>
              <a:rPr lang="en-US" b="1" dirty="0" smtClean="0"/>
              <a:t>Subject : basket  </a:t>
            </a:r>
          </a:p>
          <a:p>
            <a:pPr lvl="1"/>
            <a:r>
              <a:rPr lang="en-US" b="1" dirty="0" smtClean="0"/>
              <a:t>Verb: Was</a:t>
            </a:r>
          </a:p>
          <a:p>
            <a:r>
              <a:rPr lang="en-US" dirty="0" smtClean="0"/>
              <a:t>The cost of two new snow tires (was, were) more than I had expected.</a:t>
            </a:r>
          </a:p>
          <a:p>
            <a:pPr lvl="1"/>
            <a:r>
              <a:rPr lang="en-US" b="1" dirty="0" smtClean="0"/>
              <a:t>Subject: cost</a:t>
            </a:r>
          </a:p>
          <a:p>
            <a:pPr lvl="1"/>
            <a:r>
              <a:rPr lang="en-US" b="1" dirty="0" smtClean="0"/>
              <a:t>Verb: was</a:t>
            </a:r>
          </a:p>
          <a:p>
            <a:r>
              <a:rPr lang="en-US" dirty="0" smtClean="0"/>
              <a:t>The community college course on collecting stamps always (attracts, attract) many people.</a:t>
            </a:r>
          </a:p>
          <a:p>
            <a:pPr lvl="1"/>
            <a:r>
              <a:rPr lang="en-US" b="1" dirty="0" smtClean="0"/>
              <a:t>Subject: course</a:t>
            </a:r>
          </a:p>
          <a:p>
            <a:pPr lvl="1"/>
            <a:r>
              <a:rPr lang="en-US" b="1" dirty="0" smtClean="0"/>
              <a:t>Verb: attracts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verb should agree in number with its subject.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Singular</a:t>
            </a:r>
          </a:p>
          <a:p>
            <a:pPr lvl="1"/>
            <a:r>
              <a:rPr lang="en-US" dirty="0" smtClean="0"/>
              <a:t>A word that refers to one person, place, thing, or idea.</a:t>
            </a:r>
          </a:p>
          <a:p>
            <a:pPr lvl="2"/>
            <a:r>
              <a:rPr lang="en-US" b="1" dirty="0" smtClean="0"/>
              <a:t>He washes </a:t>
            </a:r>
            <a:r>
              <a:rPr lang="en-US" dirty="0" smtClean="0"/>
              <a:t>the dishes.  </a:t>
            </a:r>
            <a:r>
              <a:rPr lang="en-US" i="1" dirty="0" smtClean="0"/>
              <a:t>(</a:t>
            </a:r>
            <a:r>
              <a:rPr lang="en-US" b="1" i="1" dirty="0" smtClean="0"/>
              <a:t>He</a:t>
            </a:r>
            <a:r>
              <a:rPr lang="en-US" i="1" dirty="0" smtClean="0"/>
              <a:t> is a singular subject so </a:t>
            </a:r>
            <a:r>
              <a:rPr lang="en-US" b="1" i="1" dirty="0" smtClean="0"/>
              <a:t>washes</a:t>
            </a:r>
            <a:r>
              <a:rPr lang="en-US" i="1" dirty="0" smtClean="0"/>
              <a:t> agrees.) </a:t>
            </a:r>
            <a:endParaRPr lang="en-US" dirty="0" smtClean="0"/>
          </a:p>
          <a:p>
            <a:r>
              <a:rPr lang="en-US" dirty="0" smtClean="0"/>
              <a:t>Plural</a:t>
            </a:r>
          </a:p>
          <a:p>
            <a:pPr lvl="1"/>
            <a:r>
              <a:rPr lang="en-US" dirty="0" smtClean="0"/>
              <a:t>A word that refers to more that on person, place, thing, or idea.</a:t>
            </a:r>
          </a:p>
          <a:p>
            <a:pPr lvl="2"/>
            <a:r>
              <a:rPr lang="en-US" b="1" dirty="0" smtClean="0"/>
              <a:t>They wash </a:t>
            </a:r>
            <a:r>
              <a:rPr lang="en-US" dirty="0" smtClean="0"/>
              <a:t>the dishes. </a:t>
            </a:r>
            <a:r>
              <a:rPr lang="en-US" i="1" dirty="0" smtClean="0"/>
              <a:t>(</a:t>
            </a:r>
            <a:r>
              <a:rPr lang="en-US" b="1" i="1" dirty="0" smtClean="0"/>
              <a:t>They </a:t>
            </a:r>
            <a:r>
              <a:rPr lang="en-US" i="1" dirty="0" smtClean="0"/>
              <a:t>is a plural subject, so </a:t>
            </a:r>
            <a:r>
              <a:rPr lang="en-US" b="1" i="1" dirty="0" smtClean="0"/>
              <a:t>wash </a:t>
            </a:r>
            <a:r>
              <a:rPr lang="en-US" i="1" dirty="0" smtClean="0"/>
              <a:t>agrees.)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43434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Video   child        I     thief</a:t>
                      </a:r>
                      <a:r>
                        <a:rPr lang="en-US" baseline="0" dirty="0" smtClean="0"/>
                        <a:t>      herself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Videos   children   we    thieves</a:t>
                      </a:r>
                      <a:r>
                        <a:rPr lang="en-US" baseline="0" dirty="0" smtClean="0"/>
                        <a:t>    themselves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Singular and Plural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 singular noun</a:t>
            </a:r>
          </a:p>
          <a:p>
            <a:pPr lvl="1"/>
            <a:r>
              <a:rPr lang="en-US" b="1" u="sng" dirty="0" smtClean="0"/>
              <a:t>NO</a:t>
            </a:r>
            <a:r>
              <a:rPr lang="en-US" dirty="0" smtClean="0"/>
              <a:t> S on the end of it</a:t>
            </a:r>
          </a:p>
          <a:p>
            <a:pPr lvl="2"/>
            <a:r>
              <a:rPr lang="en-US" dirty="0" smtClean="0"/>
              <a:t>Dog, cat, building</a:t>
            </a:r>
          </a:p>
          <a:p>
            <a:r>
              <a:rPr lang="en-US" b="1" dirty="0" smtClean="0"/>
              <a:t>A singular verb</a:t>
            </a:r>
          </a:p>
          <a:p>
            <a:pPr lvl="1"/>
            <a:r>
              <a:rPr lang="en-US" dirty="0" smtClean="0"/>
              <a:t>Can have an S on the end of it.</a:t>
            </a:r>
          </a:p>
          <a:p>
            <a:pPr lvl="2"/>
            <a:r>
              <a:rPr lang="en-US" dirty="0" smtClean="0"/>
              <a:t>Attracts, holds, walks, attends</a:t>
            </a:r>
          </a:p>
          <a:p>
            <a:r>
              <a:rPr lang="en-US" b="1" dirty="0" smtClean="0"/>
              <a:t>A plural noun</a:t>
            </a:r>
          </a:p>
          <a:p>
            <a:pPr lvl="1"/>
            <a:r>
              <a:rPr lang="en-US" dirty="0" smtClean="0"/>
              <a:t>Can have an S on the end of it.</a:t>
            </a:r>
          </a:p>
          <a:p>
            <a:pPr lvl="2"/>
            <a:r>
              <a:rPr lang="en-US" dirty="0" smtClean="0"/>
              <a:t>Dogs, Cats, buildings</a:t>
            </a:r>
          </a:p>
          <a:p>
            <a:r>
              <a:rPr lang="en-US" b="1" dirty="0" smtClean="0"/>
              <a:t>A plural verb</a:t>
            </a:r>
          </a:p>
          <a:p>
            <a:pPr lvl="1"/>
            <a:r>
              <a:rPr lang="en-US" dirty="0" smtClean="0"/>
              <a:t>Normally no S on the end of it</a:t>
            </a:r>
          </a:p>
          <a:p>
            <a:pPr lvl="2"/>
            <a:r>
              <a:rPr lang="en-US" dirty="0" smtClean="0"/>
              <a:t>Sing, graduate, laugh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the correct verb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People (walks, walk)</a:t>
            </a:r>
          </a:p>
          <a:p>
            <a:r>
              <a:rPr lang="en-US" dirty="0" smtClean="0"/>
              <a:t>House (has stood, have stood)</a:t>
            </a:r>
          </a:p>
          <a:p>
            <a:r>
              <a:rPr lang="en-US" dirty="0" smtClean="0"/>
              <a:t>Cattle (is running, are running)</a:t>
            </a:r>
          </a:p>
          <a:p>
            <a:r>
              <a:rPr lang="en-US" dirty="0" smtClean="0"/>
              <a:t>Result(is, are)</a:t>
            </a:r>
          </a:p>
          <a:p>
            <a:r>
              <a:rPr lang="en-US" dirty="0" smtClean="0"/>
              <a:t>Women (seems, seem)</a:t>
            </a:r>
          </a:p>
          <a:p>
            <a:r>
              <a:rPr lang="en-US" dirty="0" smtClean="0"/>
              <a:t>Children (sings, sing)</a:t>
            </a:r>
          </a:p>
          <a:p>
            <a:r>
              <a:rPr lang="en-US" dirty="0" smtClean="0"/>
              <a:t>To whisper (is, are) </a:t>
            </a:r>
          </a:p>
          <a:p>
            <a:r>
              <a:rPr lang="en-US" dirty="0" smtClean="0"/>
              <a:t>Phoebe (reads, read)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People (walks, </a:t>
            </a:r>
            <a:r>
              <a:rPr lang="en-US" b="1" dirty="0" smtClean="0"/>
              <a:t>walk)</a:t>
            </a:r>
          </a:p>
          <a:p>
            <a:r>
              <a:rPr lang="en-US" dirty="0" smtClean="0"/>
              <a:t>House (</a:t>
            </a:r>
            <a:r>
              <a:rPr lang="en-US" b="1" dirty="0" smtClean="0"/>
              <a:t>has stood</a:t>
            </a:r>
            <a:r>
              <a:rPr lang="en-US" dirty="0" smtClean="0"/>
              <a:t>, have stood)</a:t>
            </a:r>
          </a:p>
          <a:p>
            <a:r>
              <a:rPr lang="en-US" dirty="0" smtClean="0"/>
              <a:t>Cattle (is running, </a:t>
            </a:r>
            <a:r>
              <a:rPr lang="en-US" b="1" dirty="0" smtClean="0"/>
              <a:t>are running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Result(</a:t>
            </a:r>
            <a:r>
              <a:rPr lang="en-US" b="1" dirty="0" smtClean="0"/>
              <a:t>is</a:t>
            </a:r>
            <a:r>
              <a:rPr lang="en-US" dirty="0" smtClean="0"/>
              <a:t>, are)</a:t>
            </a:r>
          </a:p>
          <a:p>
            <a:r>
              <a:rPr lang="en-US" dirty="0" smtClean="0"/>
              <a:t>Women (seems, </a:t>
            </a:r>
            <a:r>
              <a:rPr lang="en-US" b="1" dirty="0" smtClean="0"/>
              <a:t>seem</a:t>
            </a:r>
            <a:r>
              <a:rPr lang="en-US" dirty="0" smtClean="0"/>
              <a:t>)</a:t>
            </a:r>
          </a:p>
          <a:p>
            <a:r>
              <a:rPr lang="en-US" dirty="0" smtClean="0"/>
              <a:t>Children (sings, </a:t>
            </a:r>
            <a:r>
              <a:rPr lang="en-US" b="1" dirty="0" smtClean="0"/>
              <a:t>sing)</a:t>
            </a:r>
          </a:p>
          <a:p>
            <a:r>
              <a:rPr lang="en-US" dirty="0" smtClean="0"/>
              <a:t>To whisper (</a:t>
            </a:r>
            <a:r>
              <a:rPr lang="en-US" b="1" dirty="0" smtClean="0"/>
              <a:t>is,</a:t>
            </a:r>
            <a:r>
              <a:rPr lang="en-US" dirty="0" smtClean="0"/>
              <a:t> are) </a:t>
            </a:r>
          </a:p>
          <a:p>
            <a:r>
              <a:rPr lang="en-US" dirty="0" smtClean="0"/>
              <a:t>Phoebe </a:t>
            </a:r>
            <a:r>
              <a:rPr lang="en-US" b="1" dirty="0" smtClean="0"/>
              <a:t>(reads</a:t>
            </a:r>
            <a:r>
              <a:rPr lang="en-US" dirty="0" smtClean="0"/>
              <a:t>, read)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number of the subject usually is not determined by a word in a phrase or clause following the subject.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The apartments </a:t>
            </a:r>
            <a:r>
              <a:rPr lang="en-US" b="1" dirty="0" smtClean="0"/>
              <a:t>across the street </a:t>
            </a:r>
            <a:r>
              <a:rPr lang="en-US" dirty="0" smtClean="0"/>
              <a:t>do not have balconies.</a:t>
            </a:r>
          </a:p>
          <a:p>
            <a:pPr lvl="1"/>
            <a:r>
              <a:rPr lang="en-US" dirty="0" smtClean="0"/>
              <a:t> </a:t>
            </a:r>
            <a:r>
              <a:rPr lang="en-US" b="1" i="1" dirty="0" smtClean="0"/>
              <a:t>Do have </a:t>
            </a:r>
            <a:r>
              <a:rPr lang="en-US" i="1" dirty="0" smtClean="0"/>
              <a:t>agrees with </a:t>
            </a:r>
            <a:r>
              <a:rPr lang="en-US" b="1" i="1" dirty="0" smtClean="0"/>
              <a:t>apartments</a:t>
            </a:r>
            <a:r>
              <a:rPr lang="en-US" i="1" dirty="0" smtClean="0"/>
              <a:t>, not </a:t>
            </a:r>
            <a:r>
              <a:rPr lang="en-US" b="1" i="1" dirty="0" smtClean="0"/>
              <a:t>street</a:t>
            </a:r>
            <a:r>
              <a:rPr lang="en-US" i="1" dirty="0" smtClean="0"/>
              <a:t>.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The planes </a:t>
            </a:r>
            <a:r>
              <a:rPr lang="en-US" b="1" dirty="0" smtClean="0"/>
              <a:t>pulling up to the gate </a:t>
            </a:r>
            <a:r>
              <a:rPr lang="en-US" dirty="0" smtClean="0"/>
              <a:t>were purchased by a movie company.</a:t>
            </a:r>
          </a:p>
          <a:p>
            <a:pPr lvl="1"/>
            <a:r>
              <a:rPr lang="en-US" b="1" i="1" dirty="0" smtClean="0"/>
              <a:t>Were purchased </a:t>
            </a:r>
            <a:r>
              <a:rPr lang="en-US" b="1" dirty="0" smtClean="0"/>
              <a:t>agrees with </a:t>
            </a:r>
            <a:r>
              <a:rPr lang="en-US" b="1" i="1" dirty="0" smtClean="0"/>
              <a:t>planes</a:t>
            </a:r>
            <a:r>
              <a:rPr lang="en-US" b="1" dirty="0" smtClean="0"/>
              <a:t>, not </a:t>
            </a:r>
            <a:r>
              <a:rPr lang="en-US" b="1" i="1" dirty="0" smtClean="0"/>
              <a:t>gate</a:t>
            </a:r>
            <a:r>
              <a:rPr lang="en-US" b="1" dirty="0" smtClean="0"/>
              <a:t>.</a:t>
            </a:r>
            <a:endParaRPr lang="en-US" dirty="0" smtClean="0"/>
          </a:p>
          <a:p>
            <a:r>
              <a:rPr lang="en-US" dirty="0" smtClean="0"/>
              <a:t> Eli, </a:t>
            </a:r>
            <a:r>
              <a:rPr lang="en-US" b="1" dirty="0" smtClean="0"/>
              <a:t>one of my friends</a:t>
            </a:r>
            <a:r>
              <a:rPr lang="en-US" dirty="0" smtClean="0"/>
              <a:t>, was late.</a:t>
            </a:r>
          </a:p>
          <a:p>
            <a:pPr lvl="1"/>
            <a:r>
              <a:rPr lang="en-US" b="1" i="1" dirty="0" smtClean="0"/>
              <a:t>Was </a:t>
            </a:r>
            <a:r>
              <a:rPr lang="en-US" i="1" dirty="0" smtClean="0"/>
              <a:t>agrees with </a:t>
            </a:r>
            <a:r>
              <a:rPr lang="en-US" b="1" i="1" dirty="0" smtClean="0"/>
              <a:t>Eli</a:t>
            </a:r>
            <a:r>
              <a:rPr lang="en-US" i="1" dirty="0" smtClean="0"/>
              <a:t>, not </a:t>
            </a:r>
            <a:r>
              <a:rPr lang="en-US" b="1" i="1" dirty="0" smtClean="0"/>
              <a:t>friends</a:t>
            </a:r>
            <a:r>
              <a:rPr lang="en-US" i="1" dirty="0" smtClean="0"/>
              <a:t>. </a:t>
            </a:r>
            <a:endParaRPr lang="en-US" dirty="0" smtClean="0"/>
          </a:p>
          <a:p>
            <a:r>
              <a:rPr lang="en-US" dirty="0" smtClean="0"/>
              <a:t>The movie </a:t>
            </a:r>
            <a:r>
              <a:rPr lang="en-US" b="1" dirty="0" smtClean="0"/>
              <a:t>that I saw two weeks ago</a:t>
            </a:r>
            <a:r>
              <a:rPr lang="en-US" dirty="0" smtClean="0"/>
              <a:t> was reviewed in today’s paper.</a:t>
            </a:r>
          </a:p>
          <a:p>
            <a:pPr lvl="1"/>
            <a:r>
              <a:rPr lang="en-US" b="1" i="1" dirty="0" smtClean="0"/>
              <a:t>Was reviewed </a:t>
            </a:r>
            <a:r>
              <a:rPr lang="en-US" i="1" dirty="0" smtClean="0"/>
              <a:t>agrees with </a:t>
            </a:r>
            <a:r>
              <a:rPr lang="en-US" b="1" i="1" dirty="0" smtClean="0"/>
              <a:t>movie</a:t>
            </a:r>
            <a:r>
              <a:rPr lang="en-US" i="1" dirty="0" smtClean="0"/>
              <a:t>, not </a:t>
            </a:r>
            <a:r>
              <a:rPr lang="en-US" b="1" i="1" dirty="0" smtClean="0"/>
              <a:t>weeks.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Words in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As well as, along with, together with, </a:t>
            </a:r>
            <a:r>
              <a:rPr lang="en-US" dirty="0" smtClean="0"/>
              <a:t>and </a:t>
            </a:r>
            <a:r>
              <a:rPr lang="en-US" i="1" dirty="0" smtClean="0"/>
              <a:t>in addition to </a:t>
            </a:r>
            <a:r>
              <a:rPr lang="en-US" dirty="0" smtClean="0"/>
              <a:t>are compound prepositions.  Words in phrases beginning with compound prepositions do not affect the number of the subject or verb.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Example: </a:t>
            </a:r>
            <a:r>
              <a:rPr lang="en-US" b="1" dirty="0" smtClean="0"/>
              <a:t>Anne</a:t>
            </a:r>
            <a:r>
              <a:rPr lang="en-US" dirty="0" smtClean="0"/>
              <a:t>, together with her cousins, </a:t>
            </a:r>
            <a:r>
              <a:rPr lang="en-US" b="1" dirty="0" smtClean="0"/>
              <a:t>is </a:t>
            </a:r>
            <a:r>
              <a:rPr lang="en-US" dirty="0" smtClean="0"/>
              <a:t>backpacking in Nevada.  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1325562"/>
          </a:xfrm>
        </p:spPr>
        <p:txBody>
          <a:bodyPr>
            <a:noAutofit/>
          </a:bodyPr>
          <a:lstStyle/>
          <a:p>
            <a:r>
              <a:rPr lang="en-US" sz="3200" dirty="0" smtClean="0"/>
              <a:t>A negative construction following the subject does not change the number of the subject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Carl</a:t>
            </a:r>
            <a:r>
              <a:rPr lang="en-US" b="1" dirty="0" smtClean="0"/>
              <a:t>,</a:t>
            </a:r>
            <a:r>
              <a:rPr lang="en-US" dirty="0" smtClean="0"/>
              <a:t> not Juan and I, (is doing, are doing) the artwork</a:t>
            </a:r>
          </a:p>
          <a:p>
            <a:pPr lvl="1"/>
            <a:r>
              <a:rPr lang="en-US" dirty="0" smtClean="0"/>
              <a:t>Singular subject: </a:t>
            </a:r>
            <a:r>
              <a:rPr lang="en-US" b="1" dirty="0" smtClean="0"/>
              <a:t>Carl</a:t>
            </a:r>
          </a:p>
          <a:p>
            <a:pPr lvl="1"/>
            <a:r>
              <a:rPr lang="en-US" dirty="0" smtClean="0"/>
              <a:t>Singular Verb: </a:t>
            </a:r>
            <a:r>
              <a:rPr lang="en-US" b="1" dirty="0" smtClean="0"/>
              <a:t>is doing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Burt, not Anne and Laura, (has, have) borrowed the bicycle pump.</a:t>
            </a:r>
          </a:p>
          <a:p>
            <a:pPr lvl="1"/>
            <a:r>
              <a:rPr lang="en-US" dirty="0" smtClean="0"/>
              <a:t>Singular subject: </a:t>
            </a:r>
            <a:r>
              <a:rPr lang="en-US" b="1" dirty="0" smtClean="0"/>
              <a:t>Burt</a:t>
            </a:r>
          </a:p>
          <a:p>
            <a:pPr lvl="1"/>
            <a:r>
              <a:rPr lang="en-US" dirty="0" smtClean="0"/>
              <a:t>Singular Verb: </a:t>
            </a:r>
            <a:r>
              <a:rPr lang="en-US" b="1" dirty="0" smtClean="0"/>
              <a:t>has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3200" dirty="0" smtClean="0"/>
              <a:t>These pictures (show, shows) how noodles are prepared.</a:t>
            </a:r>
          </a:p>
          <a:p>
            <a:pPr lvl="1"/>
            <a:r>
              <a:rPr lang="en-US" sz="3000" b="1" dirty="0" smtClean="0"/>
              <a:t>SHOW</a:t>
            </a:r>
          </a:p>
          <a:p>
            <a:pPr lvl="0"/>
            <a:r>
              <a:rPr lang="en-US" sz="3200" dirty="0" smtClean="0"/>
              <a:t>First, the noodle maker (roll, rolls) out the dough as thin as possible.</a:t>
            </a:r>
          </a:p>
          <a:p>
            <a:pPr lvl="1"/>
            <a:r>
              <a:rPr lang="en-US" sz="3000" b="1" dirty="0" smtClean="0"/>
              <a:t>ROLLS</a:t>
            </a:r>
            <a:endParaRPr lang="en-US" sz="3200" b="1" dirty="0" smtClean="0"/>
          </a:p>
          <a:p>
            <a:pPr lvl="0"/>
            <a:r>
              <a:rPr lang="en-US" sz="3200" dirty="0" smtClean="0"/>
              <a:t>Then, the cook (slice, slices) the folded layers.</a:t>
            </a:r>
          </a:p>
          <a:p>
            <a:pPr lvl="1"/>
            <a:r>
              <a:rPr lang="en-US" sz="3000" b="1" dirty="0" smtClean="0"/>
              <a:t>SLICES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42</TotalTime>
  <Words>705</Words>
  <Application>Microsoft Office PowerPoint</Application>
  <PresentationFormat>On-screen Show (4:3)</PresentationFormat>
  <Paragraphs>106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Subject Verb Agreement</vt:lpstr>
      <vt:lpstr>A verb should agree in number with its subject.</vt:lpstr>
      <vt:lpstr>Singular and Plural</vt:lpstr>
      <vt:lpstr>Choose the correct verb</vt:lpstr>
      <vt:lpstr>Answers</vt:lpstr>
      <vt:lpstr>The number of the subject usually is not determined by a word in a phrase or clause following the subject.</vt:lpstr>
      <vt:lpstr>Words in phrases</vt:lpstr>
      <vt:lpstr>A negative construction following the subject does not change the number of the subject</vt:lpstr>
      <vt:lpstr>Practice</vt:lpstr>
      <vt:lpstr>Practice (cont.)</vt:lpstr>
      <vt:lpstr>Practice (cont)</vt:lpstr>
      <vt:lpstr>Identify the subject and choose the correct verb.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 Verb Agreement</dc:title>
  <dc:creator>pete</dc:creator>
  <cp:lastModifiedBy>pete</cp:lastModifiedBy>
  <cp:revision>11</cp:revision>
  <dcterms:created xsi:type="dcterms:W3CDTF">2012-10-15T11:25:07Z</dcterms:created>
  <dcterms:modified xsi:type="dcterms:W3CDTF">2012-10-17T11:54:22Z</dcterms:modified>
</cp:coreProperties>
</file>